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0" autoAdjust="0"/>
    <p:restoredTop sz="88965" autoAdjust="0"/>
  </p:normalViewPr>
  <p:slideViewPr>
    <p:cSldViewPr snapToGrid="0">
      <p:cViewPr varScale="1">
        <p:scale>
          <a:sx n="52" d="100"/>
          <a:sy n="52" d="100"/>
        </p:scale>
        <p:origin x="61" y="68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ata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pt>
  </dgm:ptLst>
  <dgm:cxnLst>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25EE27C9-481E-4D95-8613-B710B9820E75}" type="presOf" srcId="{876DAFCB-C06F-4DB1-ADBE-CC65BBE43A26}" destId="{B8939065-F77D-44AF-8235-8EB57441FCA6}"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AB775C5F-5E9C-4833-B34A-DD21E3640196}" type="presOf" srcId="{4B5DEFC2-F1F5-4992-AF20-3AFC9F3F378B}" destId="{2EF17BEE-4652-441B-898F-FC9762B748CC}" srcOrd="0" destOrd="0" presId="urn:microsoft.com/office/officeart/2005/8/layout/hChevron3"/>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pt>
    <dgm:pt modelId="{37778A39-C14F-42B9-BA36-55C6E35254D7}" type="pres">
      <dgm:prSet presAssocID="{77134DB4-0515-4476-97E3-BF189644D2E1}" presName="parentNode" presStyleLbl="revTx" presStyleIdx="1" presStyleCnt="4">
        <dgm:presLayoutVars>
          <dgm:chMax val="0"/>
          <dgm:bulletEnabled val="1"/>
        </dgm:presLayoutVars>
      </dgm:prSet>
      <dgm:spPr/>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B28087C0-6D23-45AD-B930-8EA6EE2FAC26}" type="pres">
      <dgm:prSet presAssocID="{8C1A5CF7-CEEA-4D8F-BCA0-BC507A930BD4}" presName="childNode" presStyleLbl="node1" presStyleIdx="2" presStyleCnt="4">
        <dgm:presLayoutVars>
          <dgm:bulletEnabled val="1"/>
        </dgm:presLayoutVars>
      </dgm:prSet>
      <dgm:spPr/>
    </dgm:pt>
    <dgm:pt modelId="{F1D13060-653F-4EC5-8E74-C2C9F694ECCA}" type="pres">
      <dgm:prSet presAssocID="{8C1A5CF7-CEEA-4D8F-BCA0-BC507A930BD4}" presName="parentNode" presStyleLbl="revTx" presStyleIdx="2" presStyleCnt="4">
        <dgm:presLayoutVars>
          <dgm:chMax val="0"/>
          <dgm:bulletEnabled val="1"/>
        </dgm:presLayoutVars>
      </dgm:prSet>
      <dgm:spPr/>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3" presStyleCnt="4">
        <dgm:presLayoutVars>
          <dgm:bulletEnabled val="1"/>
        </dgm:presLayoutVars>
      </dgm:prSet>
      <dgm:spPr/>
    </dgm:pt>
    <dgm:pt modelId="{E7DAE76F-EE47-41D9-A7DE-3596B739B5E7}" type="pres">
      <dgm:prSet presAssocID="{AFACBF50-F34A-4983-B8A4-C4430364DAB7}" presName="parentNode" presStyleLbl="revTx" presStyleIdx="3" presStyleCnt="4">
        <dgm:presLayoutVars>
          <dgm:chMax val="0"/>
          <dgm:bulletEnabled val="1"/>
        </dgm:presLayoutVars>
      </dgm:prSet>
      <dgm:spPr/>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0A113D8F-B70F-41E3-9CFF-8E8563169C01}" srcId="{AFACBF50-F34A-4983-B8A4-C4430364DAB7}" destId="{517F8000-2B9D-4BA7-BF65-10E0634E46A4}" srcOrd="0" destOrd="0" parTransId="{8617D6FA-4F4E-47D7-90D1-4563BED5E0F0}" sibTransId="{E428D66F-B07A-4902-9020-8AAC1BEB027C}"/>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D4928B86-F094-4863-B916-F4268E8C06C4}" type="presOf" srcId="{C6204636-F8DD-40FA-ADFF-8E49DE11AA35}" destId="{52F78670-44B0-43CB-9140-AD5B87A3C22C}"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78AE7652-9119-45EE-8697-32EB9DAFB9BF}" type="presOf" srcId="{8C1A5CF7-CEEA-4D8F-BCA0-BC507A930BD4}" destId="{F1D13060-653F-4EC5-8E74-C2C9F694ECCA}" srcOrd="0" destOrd="0"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5BCC982F-F7CE-452D-ADA7-6D9395A52B06}" srcId="{13970DB7-5CF7-43F3-BFCF-2A7C64F956D6}" destId="{42ACD173-8E85-4C92-851A-79F794FB0159}" srcOrd="2" destOrd="0" parTransId="{F5ED9662-34CD-4D19-8A57-0236C7DAC8B5}" sibTransId="{BB9AA992-973F-484A-8A00-BD46B0480124}"/>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8B241760-17E5-45CD-A1EF-D9FDA719270B}" type="presOf" srcId="{2A12D581-2355-4F38-9EEE-694F44DDE89E}" destId="{52F78670-44B0-43CB-9140-AD5B87A3C22C}" srcOrd="0" destOrd="1" presId="urn:microsoft.com/office/officeart/2005/8/layout/hList2"/>
    <dgm:cxn modelId="{AECA51B0-A4E0-4534-9CD4-4AB6FCF7582E}" type="presOf" srcId="{06C73A67-5EA5-4747-BFFC-25EA8F3D69AD}" destId="{495E0E41-ADD7-41D2-9804-B5DA26845DE6}" srcOrd="0" destOrd="0"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a:t>
          </a:r>
        </a:p>
        <a:p>
          <a:pPr marL="0" lvl="0" indent="0" algn="ctr" defTabSz="889000">
            <a:lnSpc>
              <a:spcPct val="90000"/>
            </a:lnSpc>
            <a:spcBef>
              <a:spcPct val="0"/>
            </a:spcBef>
            <a:spcAft>
              <a:spcPct val="35000"/>
            </a:spcAft>
            <a:buNone/>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Classification Layers</a:t>
          </a:r>
        </a:p>
      </dsp:txBody>
      <dsp:txXfrm>
        <a:off x="2505276" y="536597"/>
        <a:ext cx="1501051" cy="1000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Torch</a:t>
          </a:r>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O"/>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5.jp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image" Target="../media/image26.jp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0.png"/><Relationship Id="rId4" Type="http://schemas.openxmlformats.org/officeDocument/2006/relationships/diagramLayout" Target="../diagrams/layout2.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sRFM5IEqR2w" TargetMode="External"/><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C_zFhWdM4ic"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Convolution</a:t>
            </a:r>
          </a:p>
        </p:txBody>
      </p:sp>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
        <p:nvSpPr>
          <p:cNvPr id="4" name="TextBox 3"/>
          <p:cNvSpPr txBox="1"/>
          <p:nvPr/>
        </p:nvSpPr>
        <p:spPr>
          <a:xfrm>
            <a:off x="1202918" y="2068403"/>
            <a:ext cx="9378712" cy="369332"/>
          </a:xfrm>
          <a:prstGeom prst="rect">
            <a:avLst/>
          </a:prstGeom>
          <a:noFill/>
        </p:spPr>
        <p:txBody>
          <a:bodyPr wrap="square" rtlCol="0">
            <a:spAutoFit/>
          </a:bodyPr>
          <a:lstStyle/>
          <a:p>
            <a:r>
              <a:rPr lang="en-US" dirty="0"/>
              <a:t>Simple example: Mean Blur Filter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8" y="2539202"/>
            <a:ext cx="6914215" cy="3889246"/>
          </a:xfrm>
          <a:prstGeom prst="rect">
            <a:avLst/>
          </a:prstGeom>
        </p:spPr>
      </p:pic>
    </p:spTree>
    <p:extLst>
      <p:ext uri="{BB962C8B-B14F-4D97-AF65-F5344CB8AC3E}">
        <p14:creationId xmlns:p14="http://schemas.microsoft.com/office/powerpoint/2010/main" val="166045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10456924" cy="4206240"/>
          </a:xfrm>
        </p:spPr>
        <p:txBody>
          <a:bodyPr/>
          <a:lstStyle/>
          <a:p>
            <a:pPr marL="0" indent="0">
              <a:buNone/>
            </a:pPr>
            <a:r>
              <a:rPr lang="en-US" dirty="0"/>
              <a:t>Step 1: From Sobel output, which has multi-pixel edges, produce the optimal 1 pixel edge</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44333"/>
            <a:ext cx="5635036" cy="3169708"/>
          </a:xfrm>
          <a:prstGeom prst="rect">
            <a:avLst/>
          </a:prstGeom>
        </p:spPr>
      </p:pic>
      <p:sp>
        <p:nvSpPr>
          <p:cNvPr id="10" name="TextBox 9"/>
          <p:cNvSpPr txBox="1"/>
          <p:nvPr/>
        </p:nvSpPr>
        <p:spPr>
          <a:xfrm>
            <a:off x="7031567" y="2600325"/>
            <a:ext cx="4513344" cy="2031325"/>
          </a:xfrm>
          <a:prstGeom prst="rect">
            <a:avLst/>
          </a:prstGeom>
          <a:noFill/>
        </p:spPr>
        <p:txBody>
          <a:bodyPr wrap="square" rtlCol="0">
            <a:spAutoFit/>
          </a:bodyPr>
          <a:lstStyle/>
          <a:p>
            <a:r>
              <a:rPr lang="en-US" dirty="0"/>
              <a:t>Deduce the direction of the edge from the angle produced by Sobel</a:t>
            </a:r>
          </a:p>
          <a:p>
            <a:endParaRPr lang="en-US" dirty="0"/>
          </a:p>
          <a:p>
            <a:r>
              <a:rPr lang="en-US" dirty="0"/>
              <a:t>Compare multiple potential 1-pixel edges, determine which one has the highest overall Sobel output. </a:t>
            </a:r>
          </a:p>
          <a:p>
            <a:r>
              <a:rPr lang="en-US" dirty="0"/>
              <a:t>	These are local maxima</a:t>
            </a:r>
          </a:p>
        </p:txBody>
      </p:sp>
    </p:spTree>
    <p:extLst>
      <p:ext uri="{BB962C8B-B14F-4D97-AF65-F5344CB8AC3E}">
        <p14:creationId xmlns:p14="http://schemas.microsoft.com/office/powerpoint/2010/main" val="9140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maxima, however some are much stronger than others. The goal is to only keep the dominant edges and ignore weak, stand-alone edges that can most likely be attributed to noise.</a:t>
            </a:r>
          </a:p>
          <a:p>
            <a:pPr lvl="1"/>
            <a:r>
              <a:rPr lang="en-US" b="1" dirty="0"/>
              <a:t>Example:</a:t>
            </a:r>
            <a:r>
              <a:rPr lang="en-US" dirty="0"/>
              <a:t> In analyzing an unopened snickers bar, the goal of the algorithm would be to keep the edge signifying the outline of the wrapper and ignore the edges caused by glair or reflections in </a:t>
            </a:r>
            <a:r>
              <a:rPr lang="en-US"/>
              <a:t>the wrapper</a:t>
            </a:r>
            <a:endParaRPr lang="en-US" dirty="0"/>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Hysteresis Thresholding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below lower threshold is automatically excluded</a:t>
            </a:r>
          </a:p>
          <a:p>
            <a:endParaRPr lang="en-US" dirty="0"/>
          </a:p>
          <a:p>
            <a:r>
              <a:rPr lang="en-US" dirty="0"/>
              <a:t>Any edge with Sobel output between the thresholds that touches an edge in the upper threshold is included</a:t>
            </a:r>
          </a:p>
          <a:p>
            <a:endParaRPr lang="en-US" dirty="0"/>
          </a:p>
          <a:p>
            <a:r>
              <a:rPr lang="en-US" dirty="0"/>
              <a:t>Any edge with Sobel output below upper threshold that does not touch an edge in the upper threshold is excluded</a:t>
            </a:r>
          </a:p>
        </p:txBody>
      </p:sp>
    </p:spTree>
    <p:extLst>
      <p:ext uri="{BB962C8B-B14F-4D97-AF65-F5344CB8AC3E}">
        <p14:creationId xmlns:p14="http://schemas.microsoft.com/office/powerpoint/2010/main" val="2565247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which edges are included</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45603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We thought using edges might help with matching because “snickers” outline could be matched</a:t>
            </a:r>
          </a:p>
          <a:p>
            <a:pPr marL="0" indent="0">
              <a:buNone/>
            </a:pPr>
            <a:r>
              <a:rPr lang="en-US" dirty="0"/>
              <a:t>Edge detection generally good at finding logos, brand names, and anything with defined edges such as words.</a:t>
            </a:r>
          </a:p>
          <a:p>
            <a:pPr marL="0" indent="0">
              <a:buNone/>
            </a:pPr>
            <a:r>
              <a:rPr lang="en-US" dirty="0"/>
              <a:t>Still didn’t seem to work too well, image is very noisy</a:t>
            </a:r>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a:p>
            <a:pPr lvl="1"/>
            <a:r>
              <a:rPr lang="en-US" dirty="0"/>
              <a:t>Wanted to stay with easy method of object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4" y="2011680"/>
            <a:ext cx="9780156" cy="1772535"/>
          </a:xfrm>
        </p:spPr>
        <p:txBody>
          <a:bodyPr/>
          <a:lstStyle/>
          <a:p>
            <a:r>
              <a:rPr lang="en-US" dirty="0"/>
              <a:t>Blue lines are matched “key-point” features of pic to the image</a:t>
            </a:r>
            <a:endParaRPr lang="en-US" b="1" dirty="0"/>
          </a:p>
          <a:p>
            <a:r>
              <a:rPr lang="en-US" dirty="0"/>
              <a:t>This is only showing first 10 matches (the “most matching” point)</a:t>
            </a:r>
          </a:p>
          <a:p>
            <a:r>
              <a:rPr lang="en-US" dirty="0"/>
              <a:t>We see the most matches occur on the snickers box as we want</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784215"/>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for Kernel Convolution: </a:t>
            </a:r>
            <a:r>
              <a:rPr lang="en-US" dirty="0">
                <a:hlinkClick r:id="rId6"/>
              </a:rPr>
              <a:t>https://www.youtube.com/watch?v=C_zFhWdM4ic</a:t>
            </a:r>
            <a:r>
              <a:rPr lang="en-US" dirty="0"/>
              <a:t> </a:t>
            </a:r>
          </a:p>
          <a:p>
            <a:r>
              <a:rPr lang="en-US" dirty="0"/>
              <a:t>Animations for Sobel: </a:t>
            </a:r>
            <a:r>
              <a:rPr lang="en-US" dirty="0">
                <a:hlinkClick r:id="rId7"/>
              </a:rPr>
              <a:t>https://www.youtube.com/watch?v=uihBwtPIBxM&amp;t=361s</a:t>
            </a:r>
            <a:r>
              <a:rPr lang="en-US" dirty="0"/>
              <a:t> </a:t>
            </a:r>
          </a:p>
          <a:p>
            <a:r>
              <a:rPr lang="en-US" dirty="0"/>
              <a:t>Animations for Canny: </a:t>
            </a:r>
            <a:r>
              <a:rPr lang="en-US" dirty="0">
                <a:hlinkClick r:id="rId8"/>
              </a:rPr>
              <a:t>https://www.youtube.com/watch?v=sRFM5IEqR2w</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02919" y="2011680"/>
            <a:ext cx="9784080" cy="4411174"/>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Scope</a:t>
            </a:r>
          </a:p>
        </p:txBody>
      </p:sp>
      <p:sp>
        <p:nvSpPr>
          <p:cNvPr id="5" name="Content Placeholder 4"/>
          <p:cNvSpPr>
            <a:spLocks noGrp="1"/>
          </p:cNvSpPr>
          <p:nvPr>
            <p:ph sz="half" idx="1"/>
          </p:nvPr>
        </p:nvSpPr>
        <p:spPr>
          <a:xfrm>
            <a:off x="1205344" y="2011680"/>
            <a:ext cx="4754880" cy="4411174"/>
          </a:xfrm>
        </p:spPr>
        <p:txBody>
          <a:bodyPr/>
          <a:lstStyle/>
          <a:p>
            <a:r>
              <a:rPr lang="en-US" dirty="0"/>
              <a:t>4 images per day of 25 racks at 10 grocery stores taken over 10 business days (~1,000 total images)</a:t>
            </a:r>
          </a:p>
          <a:p>
            <a:r>
              <a:rPr lang="en-US" dirty="0"/>
              <a:t>~30 SKUs per rack (~30,000 SKUs)</a:t>
            </a:r>
          </a:p>
          <a:p>
            <a:r>
              <a:rPr lang="en-US" dirty="0"/>
              <a:t>Raw pixels per image: 640 x 480</a:t>
            </a:r>
          </a:p>
          <a:p>
            <a:r>
              <a:rPr lang="en-US" dirty="0"/>
              <a:t>Pixels in raw dataset: 307,200,000</a:t>
            </a:r>
          </a:p>
          <a:p>
            <a:r>
              <a:rPr lang="en-US" dirty="0"/>
              <a:t>Training data of ~10 images per unique SKU</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
        <p:nvSpPr>
          <p:cNvPr id="10" name="Slide Number Placeholder 9"/>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Initiative</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963</TotalTime>
  <Words>1631</Words>
  <Application>Microsoft Office PowerPoint</Application>
  <PresentationFormat>Widescreen</PresentationFormat>
  <Paragraphs>264</Paragraphs>
  <Slides>32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Calibri</vt:lpstr>
      <vt:lpstr>Corbel</vt:lpstr>
      <vt:lpstr>Wingdings</vt:lpstr>
      <vt:lpstr>Wingdings 2</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Kernel Convolution</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Sean</cp:lastModifiedBy>
  <cp:revision>52</cp:revision>
  <dcterms:created xsi:type="dcterms:W3CDTF">2016-11-26T23:58:17Z</dcterms:created>
  <dcterms:modified xsi:type="dcterms:W3CDTF">2016-11-30T03:45:09Z</dcterms:modified>
</cp:coreProperties>
</file>